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6600"/>
    <a:srgbClr val="FF9933"/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AF8A1-C049-4C3F-A9B1-65377ED9B6F1}" type="datetimeFigureOut">
              <a:rPr lang="es-MX"/>
              <a:pPr>
                <a:defRPr/>
              </a:pPr>
              <a:t>16/03/2013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99A26-45B8-4521-B5AB-72E0E28BD1E9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78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32EFA-06D3-46E6-A8A0-AB7C55CADA14}" type="datetimeFigureOut">
              <a:rPr lang="es-MX"/>
              <a:pPr>
                <a:defRPr/>
              </a:pPr>
              <a:t>16/03/2013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8767B-6A84-4BB7-B140-57E9BD7E112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719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7E12D-D66B-40EF-9928-122EE4770D0D}" type="datetimeFigureOut">
              <a:rPr lang="es-MX"/>
              <a:pPr>
                <a:defRPr/>
              </a:pPr>
              <a:t>16/03/2013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4EE89-9782-45D2-BE57-5A0F9C82478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53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CC72B-201F-4FEB-813F-41D7CAD6451C}" type="datetimeFigureOut">
              <a:rPr lang="es-MX"/>
              <a:pPr>
                <a:defRPr/>
              </a:pPr>
              <a:t>16/03/2013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80A89-3A5A-4091-A8C4-8295553822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56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B4DF3-B937-4636-8B01-5BC21D981B18}" type="datetimeFigureOut">
              <a:rPr lang="es-MX"/>
              <a:pPr>
                <a:defRPr/>
              </a:pPr>
              <a:t>16/03/2013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4B8D3-A96F-4A05-9C57-99DBAF0DEC1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7248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65922-E796-4846-8F74-CF1A9619BACB}" type="datetimeFigureOut">
              <a:rPr lang="es-MX"/>
              <a:pPr>
                <a:defRPr/>
              </a:pPr>
              <a:t>16/03/2013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C89DE-8E59-43E7-8DF3-5D68C647A8B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721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F648B-A3BD-4CFD-A769-D6E662D81EAD}" type="datetimeFigureOut">
              <a:rPr lang="es-MX"/>
              <a:pPr>
                <a:defRPr/>
              </a:pPr>
              <a:t>16/03/2013</a:t>
            </a:fld>
            <a:endParaRPr lang="es-MX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A1BB9-ADF2-46E3-B5D8-63EA13D7642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6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BC2DB-6BC5-4B7E-8742-94AC311BCFB5}" type="datetimeFigureOut">
              <a:rPr lang="es-MX"/>
              <a:pPr>
                <a:defRPr/>
              </a:pPr>
              <a:t>16/03/2013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4B37B-116E-43DA-B5BC-41C7D768ADA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486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58DCA-2CC4-40B6-A383-12F5FEAC30D5}" type="datetimeFigureOut">
              <a:rPr lang="es-MX"/>
              <a:pPr>
                <a:defRPr/>
              </a:pPr>
              <a:t>16/03/2013</a:t>
            </a:fld>
            <a:endParaRPr lang="es-MX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860BE-1539-470B-8FE3-EA08B31B1EA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032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E60ED-C289-4108-BD2B-C635AA338101}" type="datetimeFigureOut">
              <a:rPr lang="es-MX"/>
              <a:pPr>
                <a:defRPr/>
              </a:pPr>
              <a:t>16/03/2013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2A07D-D0B5-411A-B39C-B30959302F7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8024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4AD90-16F7-4CC5-94BD-EBC9F18982D3}" type="datetimeFigureOut">
              <a:rPr lang="es-MX"/>
              <a:pPr>
                <a:defRPr/>
              </a:pPr>
              <a:t>16/03/2013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35F9C-3856-4B49-85F8-1C9DB46256F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12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s-MX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E06891-EC39-4B31-BC54-89828A7579D5}" type="datetimeFigureOut">
              <a:rPr lang="es-MX"/>
              <a:pPr>
                <a:defRPr/>
              </a:pPr>
              <a:t>16/03/2013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7010E8-5582-4AFC-B752-9E484CA3DFE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500438" y="2357438"/>
            <a:ext cx="2214562" cy="221456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/>
              <a:t>Competidores en la industria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/>
              <a:t>Intensidad de rivalidad</a:t>
            </a:r>
            <a:endParaRPr lang="es-MX" dirty="0"/>
          </a:p>
        </p:txBody>
      </p:sp>
      <p:sp>
        <p:nvSpPr>
          <p:cNvPr id="7" name="Rounded Rectangle 6"/>
          <p:cNvSpPr/>
          <p:nvPr/>
        </p:nvSpPr>
        <p:spPr>
          <a:xfrm>
            <a:off x="142875" y="2714625"/>
            <a:ext cx="2214563" cy="1357313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/>
              <a:t>Abastecedores o Proveedores</a:t>
            </a:r>
            <a:endParaRPr lang="es-MX" dirty="0"/>
          </a:p>
        </p:txBody>
      </p:sp>
      <p:sp>
        <p:nvSpPr>
          <p:cNvPr id="10" name="Rounded Rectangle 9"/>
          <p:cNvSpPr/>
          <p:nvPr/>
        </p:nvSpPr>
        <p:spPr>
          <a:xfrm>
            <a:off x="6786563" y="2714625"/>
            <a:ext cx="2143125" cy="1428750"/>
          </a:xfrm>
          <a:prstGeom prst="round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/>
              <a:t>Compradores</a:t>
            </a:r>
            <a:endParaRPr lang="es-MX" dirty="0"/>
          </a:p>
        </p:txBody>
      </p:sp>
      <p:sp>
        <p:nvSpPr>
          <p:cNvPr id="11" name="Rounded Rectangle 10"/>
          <p:cNvSpPr/>
          <p:nvPr/>
        </p:nvSpPr>
        <p:spPr>
          <a:xfrm>
            <a:off x="3500438" y="214313"/>
            <a:ext cx="2143125" cy="1428750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/>
              <a:t>Nuevas entradas</a:t>
            </a:r>
            <a:endParaRPr lang="es-MX" dirty="0"/>
          </a:p>
        </p:txBody>
      </p:sp>
      <p:sp>
        <p:nvSpPr>
          <p:cNvPr id="12" name="Rounded Rectangle 11"/>
          <p:cNvSpPr/>
          <p:nvPr/>
        </p:nvSpPr>
        <p:spPr>
          <a:xfrm>
            <a:off x="3643313" y="5286375"/>
            <a:ext cx="2143125" cy="1428750"/>
          </a:xfrm>
          <a:prstGeom prst="roundRect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dirty="0"/>
              <a:t>Sustitutos</a:t>
            </a:r>
            <a:endParaRPr lang="es-MX" dirty="0"/>
          </a:p>
        </p:txBody>
      </p:sp>
      <p:sp>
        <p:nvSpPr>
          <p:cNvPr id="2055" name="TextBox 12"/>
          <p:cNvSpPr txBox="1">
            <a:spLocks noChangeArrowheads="1"/>
          </p:cNvSpPr>
          <p:nvPr/>
        </p:nvSpPr>
        <p:spPr bwMode="auto">
          <a:xfrm>
            <a:off x="5715000" y="2643188"/>
            <a:ext cx="10715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sz="1200">
                <a:solidFill>
                  <a:srgbClr val="0000CC"/>
                </a:solidFill>
              </a:rPr>
              <a:t>Poder de regateo de los compradores</a:t>
            </a:r>
          </a:p>
        </p:txBody>
      </p:sp>
      <p:sp>
        <p:nvSpPr>
          <p:cNvPr id="2056" name="TextBox 13"/>
          <p:cNvSpPr txBox="1">
            <a:spLocks noChangeArrowheads="1"/>
          </p:cNvSpPr>
          <p:nvPr/>
        </p:nvSpPr>
        <p:spPr bwMode="auto">
          <a:xfrm>
            <a:off x="2357438" y="2428875"/>
            <a:ext cx="1143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sz="1200">
                <a:solidFill>
                  <a:srgbClr val="FF9933"/>
                </a:solidFill>
              </a:rPr>
              <a:t>Poder de regateo de los  abastecedores o proveedores</a:t>
            </a:r>
          </a:p>
        </p:txBody>
      </p:sp>
      <p:sp>
        <p:nvSpPr>
          <p:cNvPr id="2057" name="TextBox 14"/>
          <p:cNvSpPr txBox="1">
            <a:spLocks noChangeArrowheads="1"/>
          </p:cNvSpPr>
          <p:nvPr/>
        </p:nvSpPr>
        <p:spPr bwMode="auto">
          <a:xfrm>
            <a:off x="4857750" y="1785938"/>
            <a:ext cx="1285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sz="1200">
                <a:solidFill>
                  <a:srgbClr val="006600"/>
                </a:solidFill>
              </a:rPr>
              <a:t>Amenaza de nuevas entradas</a:t>
            </a:r>
          </a:p>
        </p:txBody>
      </p:sp>
      <p:sp>
        <p:nvSpPr>
          <p:cNvPr id="2058" name="TextBox 15"/>
          <p:cNvSpPr txBox="1">
            <a:spLocks noChangeArrowheads="1"/>
          </p:cNvSpPr>
          <p:nvPr/>
        </p:nvSpPr>
        <p:spPr bwMode="auto">
          <a:xfrm>
            <a:off x="4857750" y="4643438"/>
            <a:ext cx="1285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MX" sz="1200">
                <a:solidFill>
                  <a:srgbClr val="663300"/>
                </a:solidFill>
              </a:rPr>
              <a:t>Amenazas de sustitución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4429125" y="1714500"/>
            <a:ext cx="285750" cy="642938"/>
          </a:xfrm>
          <a:prstGeom prst="downArrow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8" name="Down Arrow 17"/>
          <p:cNvSpPr/>
          <p:nvPr/>
        </p:nvSpPr>
        <p:spPr>
          <a:xfrm rot="5400000">
            <a:off x="6072188" y="2928937"/>
            <a:ext cx="285750" cy="1000125"/>
          </a:xfrm>
          <a:prstGeom prst="downArrow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1" name="Up Arrow 20"/>
          <p:cNvSpPr/>
          <p:nvPr/>
        </p:nvSpPr>
        <p:spPr>
          <a:xfrm>
            <a:off x="4357688" y="4572000"/>
            <a:ext cx="357187" cy="642938"/>
          </a:xfrm>
          <a:prstGeom prst="upArrow">
            <a:avLst/>
          </a:prstGeom>
          <a:solidFill>
            <a:srgbClr val="66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2" name="Right Arrow 21"/>
          <p:cNvSpPr/>
          <p:nvPr/>
        </p:nvSpPr>
        <p:spPr>
          <a:xfrm>
            <a:off x="2428875" y="3214688"/>
            <a:ext cx="1071563" cy="357187"/>
          </a:xfrm>
          <a:prstGeom prst="rightArrow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24" name="Curved Up Arrow 23"/>
          <p:cNvSpPr/>
          <p:nvPr/>
        </p:nvSpPr>
        <p:spPr>
          <a:xfrm>
            <a:off x="4071938" y="3214688"/>
            <a:ext cx="1143000" cy="571500"/>
          </a:xfrm>
          <a:prstGeom prst="curved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>
              <a:solidFill>
                <a:schemeClr val="tx1"/>
              </a:solidFill>
            </a:endParaRPr>
          </a:p>
        </p:txBody>
      </p:sp>
      <p:sp>
        <p:nvSpPr>
          <p:cNvPr id="2064" name="Rectangle 2"/>
          <p:cNvSpPr>
            <a:spLocks noChangeArrowheads="1"/>
          </p:cNvSpPr>
          <p:nvPr/>
        </p:nvSpPr>
        <p:spPr bwMode="auto">
          <a:xfrm>
            <a:off x="1143000" y="1000125"/>
            <a:ext cx="2286000" cy="13843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MX" sz="600">
                <a:solidFill>
                  <a:schemeClr val="bg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Crecimiento de la industria</a:t>
            </a:r>
            <a:endParaRPr lang="es-MX" sz="600">
              <a:solidFill>
                <a:schemeClr val="bg1"/>
              </a:solidFill>
              <a:ea typeface="Times New Roman" pitchFamily="18" charset="0"/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Relaciones de costos fijo, marginal y añadido</a:t>
            </a:r>
            <a:endParaRPr lang="es-MX" sz="600">
              <a:solidFill>
                <a:schemeClr val="bg1"/>
              </a:solidFill>
              <a:ea typeface="Times New Roman" pitchFamily="18" charset="0"/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Sobrecapacidad intermitente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Capacidad de producción estacional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Capacidad extra de producción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Diferencias en los productos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Identificación de marcas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Costos de cambio de producto (switching costs)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Concentración y balance por fase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Complejidad en los sistemas de información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Diversidad de competidores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Accionistas corporativos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Barreras de salida</a:t>
            </a:r>
            <a:endParaRPr lang="es-MX" sz="600">
              <a:solidFill>
                <a:schemeClr val="bg1"/>
              </a:solidFill>
            </a:endParaRPr>
          </a:p>
        </p:txBody>
      </p:sp>
      <p:sp>
        <p:nvSpPr>
          <p:cNvPr id="2065" name="Rectangle 3"/>
          <p:cNvSpPr>
            <a:spLocks noChangeArrowheads="1"/>
          </p:cNvSpPr>
          <p:nvPr/>
        </p:nvSpPr>
        <p:spPr bwMode="auto">
          <a:xfrm>
            <a:off x="6786563" y="4286250"/>
            <a:ext cx="2071687" cy="1754188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MX" sz="600">
                <a:solidFill>
                  <a:schemeClr val="bg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Regateo y utilización de influencias</a:t>
            </a:r>
            <a:endParaRPr lang="es-MX" sz="600">
              <a:solidFill>
                <a:schemeClr val="bg1"/>
              </a:solidFill>
              <a:ea typeface="Times New Roman" pitchFamily="18" charset="0"/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Concentración de compradores vs concentración de firmas </a:t>
            </a:r>
            <a:endParaRPr lang="es-MX" sz="600">
              <a:solidFill>
                <a:schemeClr val="bg1"/>
              </a:solidFill>
              <a:ea typeface="Times New Roman" pitchFamily="18" charset="0"/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Volumen de compradores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Costos de cambio de los compradores vs  costos de cambio de firmas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Información de comprador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Habilidad para reforzar la integración hacia atrás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Productos sustitutos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Pull-through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Sensibilidad del precio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Precio/ compras totales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MX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Diferencias de producto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Identificación de marca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Impacto en calidad/ funcionamiento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Utilidades de los compradores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Incentivos de los tomadores de decisiones</a:t>
            </a:r>
            <a:endParaRPr lang="es-ES" sz="600">
              <a:solidFill>
                <a:schemeClr val="bg1"/>
              </a:solidFill>
            </a:endParaRPr>
          </a:p>
        </p:txBody>
      </p:sp>
      <p:sp>
        <p:nvSpPr>
          <p:cNvPr id="2066" name="Rectangle 4"/>
          <p:cNvSpPr>
            <a:spLocks noChangeArrowheads="1"/>
          </p:cNvSpPr>
          <p:nvPr/>
        </p:nvSpPr>
        <p:spPr bwMode="auto">
          <a:xfrm>
            <a:off x="142875" y="4214813"/>
            <a:ext cx="2286000" cy="1292225"/>
          </a:xfrm>
          <a:prstGeom prst="rect">
            <a:avLst/>
          </a:prstGeom>
          <a:solidFill>
            <a:srgbClr val="FF99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sz="600">
                <a:solidFill>
                  <a:schemeClr val="bg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Diferenciación de entradas</a:t>
            </a:r>
            <a:endParaRPr lang="es-MX" sz="600">
              <a:solidFill>
                <a:schemeClr val="bg1"/>
              </a:solidFill>
              <a:ea typeface="Times New Roman" pitchFamily="18" charset="0"/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Costos de cambio de abastecedores y firmas en la industria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Presencia de entradas sustitutas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Concentración de abastecedores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Importancia de volumen para el abastecedor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Costo relativo a las compras totales en la industria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Impacto de entradas sobre el costo o diferenciación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Amenazas de la integración hacia delante vs. Amenazas de la integración hacia atrás por firmas en la industria</a:t>
            </a:r>
            <a:endParaRPr lang="es-ES" sz="600">
              <a:solidFill>
                <a:schemeClr val="bg1"/>
              </a:solidFill>
            </a:endParaRPr>
          </a:p>
        </p:txBody>
      </p:sp>
      <p:sp>
        <p:nvSpPr>
          <p:cNvPr id="2067" name="Rectangle 5"/>
          <p:cNvSpPr>
            <a:spLocks noChangeArrowheads="1"/>
          </p:cNvSpPr>
          <p:nvPr/>
        </p:nvSpPr>
        <p:spPr bwMode="auto">
          <a:xfrm>
            <a:off x="6000750" y="214313"/>
            <a:ext cx="2000250" cy="1292225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sz="600">
                <a:solidFill>
                  <a:schemeClr val="bg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Economías de escala</a:t>
            </a:r>
            <a:endParaRPr lang="es-MX" sz="600">
              <a:solidFill>
                <a:schemeClr val="bg1"/>
              </a:solidFill>
              <a:ea typeface="Times New Roman" pitchFamily="18" charset="0"/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Diferencias de productos propietarios</a:t>
            </a:r>
            <a:endParaRPr lang="es-MX" sz="600">
              <a:solidFill>
                <a:schemeClr val="bg1"/>
              </a:solidFill>
              <a:ea typeface="Times New Roman" pitchFamily="18" charset="0"/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Identificación de marcas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Costos de cambio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Requerimientos de capital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Acceso a los canales de distribución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Ventajas de costos absolutos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Curva de aprendizaje propietaria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Acceso a entradas necesarias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Diseño de productos propietarios de bajo 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Política Gubernamental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Represalias esperadas</a:t>
            </a:r>
            <a:endParaRPr lang="es-ES" sz="600">
              <a:solidFill>
                <a:schemeClr val="bg1"/>
              </a:solidFill>
            </a:endParaRPr>
          </a:p>
        </p:txBody>
      </p:sp>
      <p:sp>
        <p:nvSpPr>
          <p:cNvPr id="2068" name="Rectangle 6"/>
          <p:cNvSpPr>
            <a:spLocks noChangeArrowheads="1"/>
          </p:cNvSpPr>
          <p:nvPr/>
        </p:nvSpPr>
        <p:spPr bwMode="auto">
          <a:xfrm>
            <a:off x="1428750" y="5786438"/>
            <a:ext cx="2071688" cy="461962"/>
          </a:xfrm>
          <a:prstGeom prst="rect">
            <a:avLst/>
          </a:prstGeom>
          <a:solidFill>
            <a:srgbClr val="66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sz="600">
                <a:solidFill>
                  <a:schemeClr val="bg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Precios relativos al funcionamiento de los sustitutos</a:t>
            </a:r>
            <a:endParaRPr lang="es-MX" sz="600">
              <a:solidFill>
                <a:schemeClr val="bg1"/>
              </a:solidFill>
              <a:ea typeface="Times New Roman" pitchFamily="18" charset="0"/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Costos de cambio</a:t>
            </a:r>
            <a:endParaRPr lang="es-MX" sz="600">
              <a:solidFill>
                <a:schemeClr val="bg1"/>
              </a:solidFill>
            </a:endParaRPr>
          </a:p>
          <a:p>
            <a:pPr eaLnBrk="0" hangingPunct="0"/>
            <a:r>
              <a:rPr lang="es-ES" sz="600">
                <a:solidFill>
                  <a:schemeClr val="bg1"/>
                </a:solidFill>
                <a:latin typeface="Courier New" pitchFamily="49" charset="0"/>
                <a:cs typeface="Times New Roman" pitchFamily="18" charset="0"/>
              </a:rPr>
              <a:t>Propensión de los compradores a sustituir</a:t>
            </a:r>
            <a:endParaRPr lang="es-ES" sz="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282</Words>
  <Application>Microsoft Office PowerPoint</Application>
  <PresentationFormat>Presentación en pantalla (4:3)</PresentationFormat>
  <Paragraphs>64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Calibri</vt:lpstr>
      <vt:lpstr>Arial</vt:lpstr>
      <vt:lpstr>Courier New</vt:lpstr>
      <vt:lpstr>Times New Roman</vt:lpstr>
      <vt:lpstr>Office Theme</vt:lpstr>
      <vt:lpstr>Presentación de PowerPoint</vt:lpstr>
    </vt:vector>
  </TitlesOfParts>
  <Company>Universidad de Sonora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Alberto Delgado Saldivar</dc:creator>
  <cp:lastModifiedBy>Martín Alberto Delgado Saldívar</cp:lastModifiedBy>
  <cp:revision>5</cp:revision>
  <dcterms:created xsi:type="dcterms:W3CDTF">2007-09-06T03:06:25Z</dcterms:created>
  <dcterms:modified xsi:type="dcterms:W3CDTF">2013-03-17T03:26:18Z</dcterms:modified>
</cp:coreProperties>
</file>